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4" r:id="rId4"/>
    <p:sldId id="265" r:id="rId5"/>
    <p:sldId id="257" r:id="rId6"/>
    <p:sldId id="266" r:id="rId7"/>
    <p:sldId id="267" r:id="rId8"/>
    <p:sldId id="268" r:id="rId9"/>
    <p:sldId id="269" r:id="rId10"/>
    <p:sldId id="258" r:id="rId11"/>
    <p:sldId id="259" r:id="rId12"/>
    <p:sldId id="260" r:id="rId13"/>
    <p:sldId id="270" r:id="rId14"/>
    <p:sldId id="261" r:id="rId15"/>
    <p:sldId id="271" r:id="rId16"/>
    <p:sldId id="272" r:id="rId17"/>
    <p:sldId id="262" r:id="rId18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91" autoAdjust="0"/>
    <p:restoredTop sz="86353" autoAdjust="0"/>
  </p:normalViewPr>
  <p:slideViewPr>
    <p:cSldViewPr snapToGrid="0">
      <p:cViewPr varScale="1">
        <p:scale>
          <a:sx n="75" d="100"/>
          <a:sy n="75" d="100"/>
        </p:scale>
        <p:origin x="-67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14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15DCAB-AE42-4384-89C4-25E3AD0A8FB7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4" name="ตัวแทนรูปบนภาพนิ่ง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0AE34-132F-493E-A638-F161D2D77D55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6642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สวัสดี</a:t>
            </a:r>
            <a:r>
              <a:rPr lang="th-TH" baseline="0" dirty="0"/>
              <a:t> นำเสนอ</a:t>
            </a:r>
            <a:r>
              <a:rPr lang="th-TH" baseline="0" dirty="0" err="1"/>
              <a:t>โปรเจค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0118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แนะนำตัว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6684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8954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 smtClean="0"/>
              <a:t>ส่วนมากคลาสจะมีความสัมพันธ์แบบ</a:t>
            </a:r>
            <a:r>
              <a:rPr lang="th-TH" baseline="0" dirty="0" smtClean="0"/>
              <a:t> </a:t>
            </a:r>
            <a:r>
              <a:rPr lang="en-US" baseline="0" dirty="0" smtClean="0"/>
              <a:t>Aggregation </a:t>
            </a:r>
            <a:r>
              <a:rPr lang="th-TH" baseline="0" dirty="0" smtClean="0"/>
              <a:t>คือนำคลาสย่อยหลายคลาสมาประกอบกัน ผสมกับการใช้ความสัมพันธ์แบบ </a:t>
            </a:r>
            <a:r>
              <a:rPr lang="en-US" baseline="0" dirty="0" smtClean="0"/>
              <a:t>Association</a:t>
            </a:r>
          </a:p>
          <a:p>
            <a:r>
              <a:rPr lang="th-TH" baseline="0" dirty="0" smtClean="0"/>
              <a:t>ลูกศรอาจจะมีสองด้านแบบที่เห็น และจะมีความสัมพันธ์แบบ </a:t>
            </a:r>
            <a:r>
              <a:rPr lang="en-US" baseline="0" dirty="0" smtClean="0"/>
              <a:t>Composition </a:t>
            </a:r>
            <a:r>
              <a:rPr lang="th-TH" baseline="0" dirty="0" smtClean="0"/>
              <a:t>คือไม่สามารถคลาส </a:t>
            </a:r>
            <a:r>
              <a:rPr lang="en-US" baseline="0" dirty="0" smtClean="0"/>
              <a:t>pattern </a:t>
            </a:r>
            <a:r>
              <a:rPr lang="th-TH" baseline="0" dirty="0" smtClean="0"/>
              <a:t>ออกไปได้ ถ้านำออกไปโปรแกรมจะไม่มีการรู้ว่า </a:t>
            </a:r>
            <a:r>
              <a:rPr lang="en-US" baseline="0" dirty="0" smtClean="0"/>
              <a:t>output </a:t>
            </a:r>
            <a:r>
              <a:rPr lang="th-TH" baseline="0" dirty="0" smtClean="0"/>
              <a:t>ที่คำนวณได้ผ่าน </a:t>
            </a:r>
            <a:r>
              <a:rPr lang="en-US" baseline="0" dirty="0" smtClean="0"/>
              <a:t>neuron network </a:t>
            </a:r>
            <a:r>
              <a:rPr lang="th-TH" baseline="0" dirty="0" smtClean="0"/>
              <a:t>เป็นรูปแบบเลขอะไร</a:t>
            </a:r>
          </a:p>
          <a:p>
            <a:r>
              <a:rPr lang="th-TH" baseline="0" dirty="0" smtClean="0"/>
              <a:t>---------------------------------</a:t>
            </a:r>
          </a:p>
          <a:p>
            <a:r>
              <a:rPr lang="th-TH" dirty="0" smtClean="0"/>
              <a:t>ความสัมพันธ์แบบพึ่งพา ( </a:t>
            </a:r>
            <a:r>
              <a:rPr lang="en-US" dirty="0" smtClean="0"/>
              <a:t>Dependency) </a:t>
            </a:r>
            <a:r>
              <a:rPr lang="th-TH" dirty="0" smtClean="0"/>
              <a:t>กล่าวคือ</a:t>
            </a:r>
            <a:r>
              <a:rPr lang="th-TH" baseline="0" dirty="0" smtClean="0"/>
              <a:t> คลาส </a:t>
            </a:r>
            <a:r>
              <a:rPr lang="en-US" baseline="0" dirty="0" smtClean="0"/>
              <a:t>recognition </a:t>
            </a:r>
            <a:r>
              <a:rPr lang="th-TH" baseline="0" dirty="0" smtClean="0"/>
              <a:t>ขึ้นอยู่กับคลาส </a:t>
            </a:r>
            <a:r>
              <a:rPr lang="en-US" baseline="0" dirty="0" smtClean="0"/>
              <a:t>image </a:t>
            </a:r>
            <a:r>
              <a:rPr lang="th-TH" baseline="0" dirty="0" smtClean="0"/>
              <a:t>เมื่อมีการเปลี่ยนแปลงข้อมูลในคลาส </a:t>
            </a:r>
            <a:r>
              <a:rPr lang="en-US" baseline="0" dirty="0" smtClean="0"/>
              <a:t>image </a:t>
            </a:r>
            <a:r>
              <a:rPr lang="th-TH" baseline="0" dirty="0" smtClean="0"/>
              <a:t>คลาส </a:t>
            </a:r>
            <a:r>
              <a:rPr lang="en-US" baseline="0" dirty="0" smtClean="0"/>
              <a:t>recognition </a:t>
            </a:r>
            <a:r>
              <a:rPr lang="th-TH" baseline="0" dirty="0" smtClean="0"/>
              <a:t>ก็จะเปลี่ยนแปลงหรือ</a:t>
            </a:r>
            <a:r>
              <a:rPr lang="en-US" baseline="0" dirty="0" smtClean="0"/>
              <a:t> update </a:t>
            </a:r>
            <a:r>
              <a:rPr lang="th-TH" baseline="0" dirty="0" smtClean="0"/>
              <a:t>ตามไปด้วย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0221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โปรแกรมหลักในหน้าต่างนี้จะเป็นส่วนทดสอบ</a:t>
            </a:r>
          </a:p>
          <a:p>
            <a:r>
              <a:rPr lang="th-TH" dirty="0"/>
              <a:t>ที่รับ</a:t>
            </a:r>
            <a:r>
              <a:rPr lang="th-TH" baseline="0" dirty="0"/>
              <a:t> </a:t>
            </a:r>
            <a:r>
              <a:rPr lang="en-US" dirty="0"/>
              <a:t>input </a:t>
            </a:r>
            <a:r>
              <a:rPr lang="th-TH" dirty="0"/>
              <a:t>จากผู้ใช้ที่เขียนเข้ามาเป็นเลขไทย 1 หลัก ***ใช้เมาส์เลเซอร์หรือมือชี้*** ซึ่งเป็น</a:t>
            </a:r>
            <a:r>
              <a:rPr lang="th-TH" baseline="0" dirty="0"/>
              <a:t> </a:t>
            </a:r>
            <a:r>
              <a:rPr lang="en-US" baseline="0" dirty="0"/>
              <a:t>object </a:t>
            </a:r>
            <a:r>
              <a:rPr lang="th-TH" baseline="0" dirty="0"/>
              <a:t>ของคลาส </a:t>
            </a:r>
            <a:r>
              <a:rPr lang="en-US" baseline="0" dirty="0"/>
              <a:t>Draw</a:t>
            </a:r>
            <a:endParaRPr lang="th-TH" dirty="0"/>
          </a:p>
          <a:p>
            <a:r>
              <a:rPr lang="th-TH" dirty="0"/>
              <a:t>ค่า </a:t>
            </a:r>
            <a:r>
              <a:rPr lang="en-US" dirty="0"/>
              <a:t>input </a:t>
            </a:r>
            <a:r>
              <a:rPr lang="th-TH" dirty="0"/>
              <a:t>ที่ใช้</a:t>
            </a:r>
            <a:r>
              <a:rPr lang="th-TH" baseline="0" dirty="0"/>
              <a:t> จะเอา</a:t>
            </a:r>
            <a:r>
              <a:rPr lang="th-TH" dirty="0"/>
              <a:t>ค่าตำแหน่งบนหน้าต่างในแนวแกน </a:t>
            </a:r>
            <a:r>
              <a:rPr lang="en-US" dirty="0"/>
              <a:t>x </a:t>
            </a:r>
            <a:r>
              <a:rPr lang="th-TH" dirty="0"/>
              <a:t>และแกน </a:t>
            </a:r>
            <a:r>
              <a:rPr lang="en-US" dirty="0"/>
              <a:t>y </a:t>
            </a:r>
            <a:r>
              <a:rPr lang="th-TH" dirty="0"/>
              <a:t>โดยแบ่งเป็นแกนละ 280 หน่วย (0 ถึง 280)</a:t>
            </a:r>
          </a:p>
          <a:p>
            <a:r>
              <a:rPr lang="th-TH" dirty="0"/>
              <a:t>มาเก็บเป็นค่าความจริง (</a:t>
            </a:r>
            <a:r>
              <a:rPr lang="en-US" dirty="0"/>
              <a:t>Boolean) </a:t>
            </a:r>
            <a:r>
              <a:rPr lang="th-TH" dirty="0"/>
              <a:t>จากนั้นกดปุ่ม </a:t>
            </a:r>
            <a:r>
              <a:rPr lang="en-US" dirty="0"/>
              <a:t>check </a:t>
            </a:r>
            <a:r>
              <a:rPr lang="th-TH" dirty="0"/>
              <a:t>ก็จะนำค่าที่ได้ให้โปรแกรมคำนวณหา </a:t>
            </a:r>
            <a:r>
              <a:rPr lang="en-US" dirty="0"/>
              <a:t>Output </a:t>
            </a:r>
            <a:r>
              <a:rPr lang="th-TH" dirty="0"/>
              <a:t>ออกมาเทียบกับรูปแบบที่บันทึกไว้ในไฟล์</a:t>
            </a:r>
          </a:p>
          <a:p>
            <a:r>
              <a:rPr lang="th-TH" dirty="0"/>
              <a:t>และเมื่อมันตรงกับรูปแบบใด ก็ให้แสดงผลออกมา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0931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สำหรับส่วนที่ 2 คือส่วนการสอนให้โปรแกรมเรียนรู้</a:t>
            </a:r>
          </a:p>
          <a:p>
            <a:r>
              <a:rPr lang="th-TH" dirty="0"/>
              <a:t>เช่นเดียวกันกับส่วนทดสอบ คือให้ผู้ใช้เขียนเลขไทย 1 หลักตรงนี้</a:t>
            </a:r>
            <a:r>
              <a:rPr lang="th-TH" baseline="0" dirty="0"/>
              <a:t> </a:t>
            </a:r>
            <a:r>
              <a:rPr lang="th-TH" dirty="0"/>
              <a:t>***ใช้เมาส์เลเซอร์หรือมือชี้*** เพื่อรับค่า </a:t>
            </a:r>
            <a:r>
              <a:rPr lang="en-US" dirty="0"/>
              <a:t>input</a:t>
            </a:r>
          </a:p>
          <a:p>
            <a:r>
              <a:rPr lang="th-TH" dirty="0"/>
              <a:t>แต่ส่วนที่แตกต่างออกไปคือ ให้เลือกตัวเลขด้วยว่าที่ผู้ใช้วาดไปนั่น </a:t>
            </a:r>
          </a:p>
          <a:p>
            <a:r>
              <a:rPr lang="th-TH" dirty="0"/>
              <a:t>ต้องการให้สอนโปรแกรม</a:t>
            </a:r>
            <a:r>
              <a:rPr lang="th-TH" baseline="0" dirty="0"/>
              <a:t>เรียนรู้เป็นเลขอะไรจากตรงนี้ </a:t>
            </a:r>
            <a:r>
              <a:rPr lang="th-TH" dirty="0"/>
              <a:t>***ใช้เมาส์เลเซอร์หรือมือชี้*** </a:t>
            </a:r>
          </a:p>
          <a:p>
            <a:r>
              <a:rPr lang="th-TH" dirty="0"/>
              <a:t>จากนั้นกดปุ่ม </a:t>
            </a:r>
            <a:r>
              <a:rPr lang="en-US" dirty="0"/>
              <a:t>recognize </a:t>
            </a:r>
            <a:r>
              <a:rPr lang="th-TH" dirty="0"/>
              <a:t>โปรแกรมจะเปิดหน้าต่างสำหรับตั้งค่าการเรียนรู้</a:t>
            </a:r>
            <a:r>
              <a:rPr lang="th-TH" baseline="0" dirty="0"/>
              <a:t> หรือการ </a:t>
            </a:r>
            <a:r>
              <a:rPr lang="en-US" baseline="0" dirty="0"/>
              <a:t>Train </a:t>
            </a:r>
            <a:r>
              <a:rPr lang="th-TH" baseline="0" dirty="0"/>
              <a:t>ขึ้นมา</a:t>
            </a:r>
            <a:endParaRPr lang="en-US" dirty="0"/>
          </a:p>
          <a:p>
            <a:r>
              <a:rPr lang="th-TH" dirty="0"/>
              <a:t>---------ข้อมูลเผื่อโดนถาม-------------------</a:t>
            </a:r>
          </a:p>
          <a:p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ตัว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จะให้คำตอบออกมาโดยอ้างอิงจากสิ่งที่มันได้เรียนรู้ไปแล้ว โดยส่วนที่เล็กที่สุดของ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ก็คือ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ซึ่งทำหน้าที่คำนวณ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ที่เข้ามา เพื่อให้ได้ผลลัพธ์ออกไป โดยส่วนประกอบภายในที่สำคัญก็จะมี</a:t>
            </a:r>
          </a:p>
          <a:p>
            <a:r>
              <a:rPr lang="en-US" dirty="0"/>
              <a:t>-</a:t>
            </a:r>
            <a:r>
              <a:rPr lang="th-TH" dirty="0"/>
              <a:t>  </a:t>
            </a:r>
            <a:r>
              <a:rPr lang="en-US" dirty="0"/>
              <a:t>Weight  </a:t>
            </a:r>
            <a:r>
              <a:rPr lang="th-TH" dirty="0"/>
              <a:t>เป็นการให้น้ำหนักของค่าที่ส่งเข้ามา (</a:t>
            </a:r>
            <a:r>
              <a:rPr lang="en-US" dirty="0"/>
              <a:t>input) </a:t>
            </a:r>
            <a:r>
              <a:rPr lang="th-TH" dirty="0"/>
              <a:t>โดยมีค่าระหว่าง 0-1 เมื่อเริ่มต้นจะเป็นการ </a:t>
            </a:r>
            <a:r>
              <a:rPr lang="en-US" dirty="0"/>
              <a:t>Random </a:t>
            </a:r>
            <a:r>
              <a:rPr lang="th-TH" dirty="0"/>
              <a:t>ขึ้นมา จากนั้นตัว </a:t>
            </a:r>
            <a:r>
              <a:rPr lang="en-US" dirty="0"/>
              <a:t>Neuron </a:t>
            </a:r>
            <a:r>
              <a:rPr lang="th-TH" dirty="0"/>
              <a:t>ทำการเรียนรู้เรื่อยๆ ก็จะเป็นการปรับ </a:t>
            </a:r>
            <a:r>
              <a:rPr lang="en-US" dirty="0"/>
              <a:t>weight </a:t>
            </a:r>
            <a:r>
              <a:rPr lang="th-TH" dirty="0"/>
              <a:t>ให้มันได้คำตอบ (</a:t>
            </a:r>
            <a:r>
              <a:rPr lang="en-US" dirty="0"/>
              <a:t>output) </a:t>
            </a:r>
            <a:r>
              <a:rPr lang="th-TH" dirty="0"/>
              <a:t>ที่ใกล้เคียงที่สุด</a:t>
            </a:r>
          </a:p>
          <a:p>
            <a:r>
              <a:rPr lang="en-US" dirty="0"/>
              <a:t>-</a:t>
            </a:r>
            <a:r>
              <a:rPr lang="en-US" baseline="0" dirty="0"/>
              <a:t>  </a:t>
            </a:r>
            <a:r>
              <a:rPr lang="en-US" dirty="0"/>
              <a:t>Bias </a:t>
            </a:r>
            <a:r>
              <a:rPr lang="th-TH" dirty="0"/>
              <a:t>คือค่าที่จะช่วยเข้ามาทำให้ค่าที่เข้ามาอยู่ในระหว่าง 0 - 1 ได้ โดยจะเป็นเลข </a:t>
            </a:r>
            <a:r>
              <a:rPr lang="en-US" dirty="0"/>
              <a:t>random </a:t>
            </a:r>
            <a:r>
              <a:rPr lang="th-TH" dirty="0"/>
              <a:t>และปรับไปเรื่อยๆทุกครั้งที่เรียนรู้</a:t>
            </a:r>
          </a:p>
          <a:p>
            <a:r>
              <a:rPr lang="th-TH" dirty="0"/>
              <a:t>-</a:t>
            </a:r>
            <a:r>
              <a:rPr lang="en-US" baseline="0" dirty="0"/>
              <a:t>  </a:t>
            </a:r>
            <a:r>
              <a:rPr lang="en-US" dirty="0"/>
              <a:t>Output </a:t>
            </a:r>
            <a:r>
              <a:rPr lang="th-TH" dirty="0"/>
              <a:t>คือผลลัพธ์</a:t>
            </a:r>
          </a:p>
          <a:p>
            <a:r>
              <a:rPr lang="th-TH" dirty="0"/>
              <a:t>-</a:t>
            </a:r>
            <a:r>
              <a:rPr lang="en-US" baseline="0" dirty="0"/>
              <a:t>  </a:t>
            </a:r>
            <a:r>
              <a:rPr lang="en-US" dirty="0"/>
              <a:t>Back Propagation </a:t>
            </a:r>
            <a:r>
              <a:rPr lang="th-TH" dirty="0"/>
              <a:t>คือการที่ </a:t>
            </a:r>
            <a:r>
              <a:rPr lang="en-US" dirty="0"/>
              <a:t>Neuron </a:t>
            </a:r>
            <a:r>
              <a:rPr lang="th-TH" dirty="0"/>
              <a:t>นำค่า </a:t>
            </a:r>
            <a:r>
              <a:rPr lang="en-US" dirty="0"/>
              <a:t>Error </a:t>
            </a:r>
            <a:r>
              <a:rPr lang="th-TH" dirty="0"/>
              <a:t>ของ </a:t>
            </a:r>
            <a:r>
              <a:rPr lang="en-US" dirty="0"/>
              <a:t>Output </a:t>
            </a:r>
            <a:r>
              <a:rPr lang="th-TH" dirty="0"/>
              <a:t>ที่ได้ กับ </a:t>
            </a:r>
            <a:r>
              <a:rPr lang="en-US" dirty="0"/>
              <a:t>Output </a:t>
            </a:r>
            <a:r>
              <a:rPr lang="th-TH" dirty="0"/>
              <a:t>ที่กำหนดไว้ นำไปปรับ </a:t>
            </a:r>
            <a:r>
              <a:rPr lang="en-US" dirty="0"/>
              <a:t>Weight </a:t>
            </a:r>
            <a:r>
              <a:rPr lang="th-TH" dirty="0"/>
              <a:t>และ </a:t>
            </a:r>
            <a:r>
              <a:rPr lang="en-US" dirty="0"/>
              <a:t>Bias </a:t>
            </a:r>
            <a:r>
              <a:rPr lang="th-TH" dirty="0"/>
              <a:t>ให้เกิดผลลัพธ์ที่ถูกต้องตามที่ได้เรียนรู้มา</a:t>
            </a:r>
          </a:p>
          <a:p>
            <a:r>
              <a:rPr lang="th-TH" dirty="0"/>
              <a:t>นี้อาจจะลึกไป</a:t>
            </a:r>
            <a:r>
              <a:rPr lang="th-TH" baseline="0" dirty="0"/>
              <a:t> อาจยกตัวอย่างได้เช่น</a:t>
            </a:r>
            <a:endParaRPr lang="th-TH" dirty="0"/>
          </a:p>
          <a:p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29320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ในตอนที่เราเกิดมา เราไม่รู้ว่าหมาคืออะไร แต่เราได้เห็น จากนั้นพ่อแม่เราก็บอกว่านี่คือ “หมา” นะ สมองของแต่ละคนก็จะหาวิธีจดจำว่ารูปแบบข้อมูลลักษณะนี้คือ หมา เช่น มีสี่ขา มีขน เห่าได้ อะไรพวกนี้</a:t>
            </a:r>
          </a:p>
          <a:p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ทีนี้เมื่อเราได้เห็น “แมว” และพ่อแม่เราบอกว่า มันคือ “แมว” เราก็จะรับรู้เป็นข้อมูลอีกชุดหนึ่ง ซึ่งสมองของเราก็จะเรียนรู้และ</a:t>
            </a:r>
            <a:r>
              <a:rPr lang="th-TH" dirty="0"/>
              <a:t>หาวิธีแยกแยะข้อแตกต่างของหมาและแมวได้</a:t>
            </a:r>
            <a:r>
              <a:rPr lang="th-TH" baseline="0" dirty="0"/>
              <a:t> ***คลิก 1 ครั้ง*** </a:t>
            </a:r>
          </a:p>
          <a:p>
            <a:r>
              <a:rPr lang="th-TH" baseline="0" dirty="0"/>
              <a:t>ซึ่งจากที่อธิบายตัว </a:t>
            </a:r>
            <a:r>
              <a:rPr lang="en-US" baseline="0" dirty="0"/>
              <a:t>Neuron </a:t>
            </a:r>
            <a:r>
              <a:rPr lang="th-TH" baseline="0" dirty="0"/>
              <a:t>ไปเมื่อกี้ ก็จะเป็นทำนองเดียวกัน เพียงแต่เป็นข้อมูลตัวเลขที่ต้องอาศัยหลักการคำนวณหลายอย่าง ซึ่งในโปรแกรมที่เราพัฒนานั้นเราใช้ฟังก์ชันที่ง่ายที่สุดคือ </a:t>
            </a:r>
            <a:r>
              <a:rPr lang="en-US" baseline="0" dirty="0"/>
              <a:t>sigmoid</a:t>
            </a:r>
          </a:p>
          <a:p>
            <a:r>
              <a:rPr lang="th-TH" baseline="0" dirty="0"/>
              <a:t>กลับมาที่หมาแมว ยิ่งเมื่อเราเห็นพวกมันบ่อยๆ และในรูปแบบที่แตกต่างกัน เพียงเล็กน้อยมากขึ้นเท่าไหร่ เราก็จะสามารถแยกแยะ “หมา” และ “แมว” ได้ถูกต้องยิ่งขึ้น 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จะเห็นได้ว่า เราเรียนรู้จากการป้อนข้อมูลรายละเอียด</a:t>
            </a:r>
          </a:p>
          <a:p>
            <a:r>
              <a:rPr 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ก็นำ</a:t>
            </a:r>
            <a:r>
              <a:rPr lang="th-TH" dirty="0"/>
              <a:t>แนวคิด</a:t>
            </a:r>
            <a:r>
              <a:rPr lang="th-TH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นี้มาใช้ช่วยจดจำและเรียนรู้เช่นกัน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รายละเอียดที่ต้องป้อนเพื่อให้เกิดการจดจำและเรียนรู้</a:t>
            </a:r>
            <a:r>
              <a:rPr lang="th-TH" baseline="0" dirty="0"/>
              <a:t> มีอยู่ 3 อย่างคือ</a:t>
            </a:r>
          </a:p>
          <a:p>
            <a:r>
              <a:rPr lang="th-TH" baseline="0" dirty="0"/>
              <a:t>*** ชี้ช่องแรก *** ช่องนี้เป็นการป้อนจำนวนรอบที่ต้องการให้จำกี่รอบ หรือบ่อยแค่ไหน โดยมีการ </a:t>
            </a:r>
            <a:r>
              <a:rPr lang="en-US" baseline="0" dirty="0"/>
              <a:t>detect </a:t>
            </a:r>
            <a:r>
              <a:rPr lang="th-TH" baseline="0" dirty="0"/>
              <a:t>สำหรับการ</a:t>
            </a:r>
            <a:r>
              <a:rPr lang="th-TH" baseline="0" dirty="0" smtClean="0"/>
              <a:t>ป้อนค่า ต้อง</a:t>
            </a:r>
            <a:r>
              <a:rPr lang="th-TH" baseline="0" smtClean="0"/>
              <a:t>เป็นจำนวนเต็มที่มา</a:t>
            </a:r>
            <a:r>
              <a:rPr lang="th-TH" baseline="0" dirty="0"/>
              <a:t>กกว่า 0</a:t>
            </a:r>
          </a:p>
          <a:p>
            <a:r>
              <a:rPr lang="th-TH" baseline="0" dirty="0"/>
              <a:t>*** ชี้ช่องสอง *** ช่องนี้เป็นค่า </a:t>
            </a:r>
            <a:r>
              <a:rPr lang="en-US" baseline="0" dirty="0"/>
              <a:t>learning rate </a:t>
            </a:r>
            <a:r>
              <a:rPr lang="th-TH" baseline="0" dirty="0"/>
              <a:t>เป็นตัวบ่งบอกว่าในแต่ละรอบ ต้องการให้จดจำ</a:t>
            </a:r>
            <a:r>
              <a:rPr lang="th-TH" baseline="0" dirty="0" err="1"/>
              <a:t>ได้มาก</a:t>
            </a:r>
            <a:r>
              <a:rPr lang="th-TH" baseline="0" dirty="0"/>
              <a:t>แค่ไหน </a:t>
            </a:r>
            <a:r>
              <a:rPr lang="th-TH" baseline="0" dirty="0" smtClean="0"/>
              <a:t>เทียบกับความสามารถของสมอง บางคนสมองดี บางคนสมองไม่ดี เป็นต้น และสามารถ</a:t>
            </a:r>
            <a:r>
              <a:rPr lang="th-TH" baseline="0" dirty="0"/>
              <a:t>ป้อนได้เฉพาะเลขทศนิยมระหว่าง 0 ถึง 1</a:t>
            </a:r>
          </a:p>
          <a:p>
            <a:r>
              <a:rPr lang="th-TH" baseline="0" dirty="0"/>
              <a:t>*** ชี้ช่องที่สาม *** ช่องนี้เป็นค่า </a:t>
            </a:r>
            <a:r>
              <a:rPr lang="en-US" baseline="0" dirty="0"/>
              <a:t>hidden layer neurons </a:t>
            </a:r>
            <a:r>
              <a:rPr lang="th-TH" baseline="0" dirty="0"/>
              <a:t>เป็นจำนวนของ </a:t>
            </a:r>
            <a:r>
              <a:rPr lang="en-US" baseline="0" dirty="0"/>
              <a:t>neurons </a:t>
            </a:r>
            <a:r>
              <a:rPr lang="th-TH" baseline="0" dirty="0" smtClean="0"/>
              <a:t>ซึ่งเป็น</a:t>
            </a:r>
            <a:r>
              <a:rPr lang="th-TH" baseline="0" dirty="0"/>
              <a:t>หน่วยเล็กที่สุดของ </a:t>
            </a:r>
            <a:r>
              <a:rPr lang="en-US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Neural Network </a:t>
            </a:r>
            <a:r>
              <a:rPr lang="th-TH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หรือเทียบกับคนคือหน่วยสมอง </a:t>
            </a:r>
            <a:r>
              <a:rPr lang="th-TH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จะเป็นหน่วยใช้ช่วยจดจำหรือเป็นหน่วยที่เก็บค่าค่างๆที่คำนวณได้</a:t>
            </a:r>
            <a:r>
              <a:rPr lang="th-TH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h-TH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ยกตัวอย่างการทำงานกันเป็นทีมและ</a:t>
            </a:r>
            <a:r>
              <a:rPr lang="th-TH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ทำงานคน</a:t>
            </a:r>
            <a:r>
              <a:rPr lang="th-TH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เดียว </a:t>
            </a:r>
            <a:r>
              <a:rPr lang="th-TH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ยิ่งช่วยกันจำเยอะๆหรือช่วยกันทำงานมากๆ งานที่ได้ก็จะมีประสิทธิภาพมากกว่าการทำงานคนเดียว</a:t>
            </a:r>
          </a:p>
          <a:p>
            <a:r>
              <a:rPr lang="th-TH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สามารถ</a:t>
            </a:r>
            <a:r>
              <a:rPr lang="th-TH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ป้อนเลขได้มากกว่า 0</a:t>
            </a:r>
            <a:endParaRPr lang="th-TH" dirty="0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64114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ภาพนิ่ง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เบื้องหลังการทำงานขณะ </a:t>
            </a:r>
            <a:r>
              <a:rPr lang="en-US" dirty="0"/>
              <a:t>Train </a:t>
            </a:r>
            <a:r>
              <a:rPr lang="th-TH" dirty="0"/>
              <a:t>จะเป็นกระบวนการอัลกอริทึมที่เรียกว่า </a:t>
            </a:r>
            <a:r>
              <a:rPr lang="en-US" dirty="0"/>
              <a:t>Feed-Forward Neural Network </a:t>
            </a:r>
            <a:r>
              <a:rPr lang="th-TH" dirty="0"/>
              <a:t>โดยจะแบ่ง </a:t>
            </a:r>
            <a:r>
              <a:rPr lang="en-US" dirty="0"/>
              <a:t>Neuron </a:t>
            </a:r>
            <a:r>
              <a:rPr lang="th-TH" dirty="0"/>
              <a:t>ออกเป็นกลุ่มๆ โดยแต่ละกลุ่มจะเรียกเป็น </a:t>
            </a:r>
            <a:r>
              <a:rPr lang="en-US" dirty="0"/>
              <a:t>Layer </a:t>
            </a:r>
            <a:r>
              <a:rPr lang="th-TH" dirty="0"/>
              <a:t>โดยข้อมูลที่เข้ามาจะไหลไปในทิศทางเดียว ไม่ไหลย้อนกลับ จาก </a:t>
            </a:r>
            <a:r>
              <a:rPr lang="en-US" dirty="0"/>
              <a:t>Layer </a:t>
            </a:r>
            <a:r>
              <a:rPr lang="th-TH" dirty="0"/>
              <a:t>หนึ่งสู่อีก </a:t>
            </a:r>
            <a:r>
              <a:rPr lang="en-US" dirty="0"/>
              <a:t>Layer </a:t>
            </a:r>
            <a:r>
              <a:rPr lang="th-TH" dirty="0"/>
              <a:t>หนึ่ง</a:t>
            </a:r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0AE34-132F-493E-A638-F161D2D77D55}" type="slidenum">
              <a:rPr lang="th-TH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0990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98383A-1697-4F41-ABB7-ADA226168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95186EA-BAEF-431E-B211-C9EF5ABEB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0310F6-9100-4D33-8B00-8B055D07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803FD7-6AAB-408B-BEE1-B2E4138A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D38F8F-AB41-41A7-B282-9809D9DC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06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9AF6F3-CFED-4E5A-9B8D-FE17B363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6C0CDD7-AB43-4DF0-8AB3-82D1C362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870A34E-D009-4B43-A54F-B5977368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B7F177-BDC2-4E72-8145-D24F52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F70091-B66B-4180-B916-F69E327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498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9669160-6BD9-4AD8-B533-FC4F0D3E5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1FC26B9-272D-4AA6-9F43-E61DA197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A40D0F6-905B-4C69-94A5-F191F2D9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FCB16EA-BB0E-4A37-9EBA-2C23670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36FFA95-0306-4245-A85C-F1BDA679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92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E1E9F1-3014-4301-B892-C792B10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389E63-D94B-40F9-8E19-4154EC6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7199EAE-8A57-4307-9CA2-D4EBE23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50AEAC-95CB-4AE9-9D2B-D18A5F7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CDDFB8-1B77-40DE-AEE7-9A8E5A9E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537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6219CD-92DE-4030-9E66-78D4ECD4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E672303-0AC6-466A-A6D6-BF8D03C19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360F953-5FA5-42BD-AD9A-480D2CCE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E8EAB10-C6B4-49F6-B516-3FE6EA93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D3F6FE-3E38-444F-99B4-20261CDB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58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BBC479-2652-4BE8-BC6F-A2EE3CB6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8EDBB3-E72B-419B-BCFB-8C3F6A91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6C77AF3-DFC9-4B89-9788-B445FDF7C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171725B-406D-4350-8245-859A1B5B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13D2ED8-07FB-43F6-A1DE-C4A980D0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A633C55-BCC9-4639-B738-4155260B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23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4A2AB4-5D7E-40AE-86B6-5B7666A84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FDC2F5-2B9B-4241-8918-1194D310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33A1EA0-550F-468E-B727-520D458BC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32CABA6-DB3D-4E6D-BF96-9A2ED2B30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6B55734-D92D-42A3-A5C4-F9623833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556693A-9832-4F89-A2F8-B42186C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472EC19-E677-44F3-B0F0-9D6448D6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A22515C-4A5A-4A97-AE9C-6EDF51C2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69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79397D-C212-4389-A3F0-12BE77A5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94220EC-278A-458A-81FF-19EADB0D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388235-51F6-4322-B776-85156DE8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F868955-F9D1-4FB4-A3A2-C7AD0B12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1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8246739-6369-4235-BB13-4A6CA20D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A21BF66-FC5D-4817-86AF-0E0761FF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A3C6A3C-8306-492C-923D-47E8B74A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81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FB36BC-04F7-49D4-9533-5690367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A6C4902-CDC0-4120-A42C-F74DDC7EE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196FE0E-98C3-4C35-9343-ED7284613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EE3AA3B-8158-43F9-8567-80D7BA4E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BAFB645-224C-4C31-AC15-54428A44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910EAA-1D8E-4571-9E86-DD4D3F69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16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5983BC-133E-46A6-8EF7-269D91C3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F8A7900-7A44-44B8-B021-05E8F60F9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B861D9F-766B-4ACC-8D9B-A07334CAD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68E0F84-3EF2-4BA0-82E5-F3A37CC1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E5C9BBD-C2CF-4833-BA03-999900F4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2CAA663-924E-4EDE-A5A1-151E3E8F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57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13455EF-A405-40C9-AC0C-124E43E8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70542C-678C-4487-8E2F-49BE80B2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4F4CFF-D23C-4401-BB0B-46F1B46E3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DD03-31E5-47BB-99A3-58E4AC1D82C8}" type="datetimeFigureOut">
              <a:rPr lang="th-TH" smtClean="0"/>
              <a:t>23/11/60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D4DDCC-C28E-49CD-B521-086391F6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9BF413-3BAA-4F02-85AE-2171E7B30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207081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1CFA78F-25A8-4C1C-BA8E-7226F453B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599C103-C051-47C2-9F99-41D0B81B5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1"/>
          </a:xfrm>
        </p:spPr>
      </p:pic>
    </p:spTree>
    <p:extLst>
      <p:ext uri="{BB962C8B-B14F-4D97-AF65-F5344CB8AC3E}">
        <p14:creationId xmlns:p14="http://schemas.microsoft.com/office/powerpoint/2010/main" val="349455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65A13CA-C396-4FD4-B695-85729FE1A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2858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9B6EA1A-41DC-45B8-A6B1-C7E5354D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7736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4" t="12352" r="9633" b="13781"/>
          <a:stretch/>
        </p:blipFill>
        <p:spPr bwMode="auto">
          <a:xfrm>
            <a:off x="2570480" y="254000"/>
            <a:ext cx="6624320" cy="281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t="6267" r="8000" b="6267"/>
          <a:stretch/>
        </p:blipFill>
        <p:spPr bwMode="auto">
          <a:xfrm>
            <a:off x="2672080" y="3271520"/>
            <a:ext cx="6400800" cy="3332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882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3807F98-62E7-4E1C-9FBA-430529915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7170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eed Forward Neural Networ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7" r="6619"/>
          <a:stretch/>
        </p:blipFill>
        <p:spPr bwMode="auto">
          <a:xfrm>
            <a:off x="1925935" y="855025"/>
            <a:ext cx="8220986" cy="475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4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4EF43E3-2500-429D-93C8-3AD202A59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92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68783A8-1A62-4FE6-A4E5-28365659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744" y="0"/>
            <a:ext cx="8596511" cy="6877209"/>
          </a:xfrm>
        </p:spPr>
      </p:pic>
    </p:spTree>
    <p:extLst>
      <p:ext uri="{BB962C8B-B14F-4D97-AF65-F5344CB8AC3E}">
        <p14:creationId xmlns:p14="http://schemas.microsoft.com/office/powerpoint/2010/main" val="3849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659872A-0828-4E0A-BE41-9720F65D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07" y="0"/>
            <a:ext cx="8561586" cy="6849269"/>
          </a:xfrm>
        </p:spPr>
      </p:pic>
    </p:spTree>
    <p:extLst>
      <p:ext uri="{BB962C8B-B14F-4D97-AF65-F5344CB8AC3E}">
        <p14:creationId xmlns:p14="http://schemas.microsoft.com/office/powerpoint/2010/main" val="33184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3CE4BAB-1918-4B50-8287-214133FA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13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9645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3993ECF-61FC-455D-B337-99F844D9A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86177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D3C100F-A61B-48A2-86D4-85252BB13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88" y="0"/>
            <a:ext cx="8572499" cy="6857999"/>
          </a:xfrm>
        </p:spPr>
      </p:pic>
    </p:spTree>
    <p:extLst>
      <p:ext uri="{BB962C8B-B14F-4D97-AF65-F5344CB8AC3E}">
        <p14:creationId xmlns:p14="http://schemas.microsoft.com/office/powerpoint/2010/main" val="35050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99661C0-A2E2-4ECD-A94A-221F1F52D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68962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74BA3D3-5CD5-4526-9359-827E05F14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95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A98E821-85F4-445A-AAED-0189C884E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957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ED96C74-65AE-4003-A42F-A1A52CB4C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926" y="0"/>
            <a:ext cx="8572499" cy="6857999"/>
          </a:xfrm>
        </p:spPr>
      </p:pic>
    </p:spTree>
    <p:extLst>
      <p:ext uri="{BB962C8B-B14F-4D97-AF65-F5344CB8AC3E}">
        <p14:creationId xmlns:p14="http://schemas.microsoft.com/office/powerpoint/2010/main" val="205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950</Words>
  <Application>Microsoft Office PowerPoint</Application>
  <PresentationFormat>กำหนดเอง</PresentationFormat>
  <Paragraphs>43</Paragraphs>
  <Slides>17</Slides>
  <Notes>9</Notes>
  <HiddenSlides>2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17</vt:i4>
      </vt:variant>
    </vt:vector>
  </HeadingPairs>
  <TitlesOfParts>
    <vt:vector size="18" baseType="lpstr"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Kawitsara Thongdeeloet</dc:creator>
  <cp:lastModifiedBy>Windows User</cp:lastModifiedBy>
  <cp:revision>35</cp:revision>
  <dcterms:created xsi:type="dcterms:W3CDTF">2017-11-19T19:11:07Z</dcterms:created>
  <dcterms:modified xsi:type="dcterms:W3CDTF">2017-11-23T03:49:15Z</dcterms:modified>
</cp:coreProperties>
</file>

<file path=docProps/thumbnail.jpeg>
</file>